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99" r:id="rId10"/>
    <p:sldId id="300" r:id="rId11"/>
    <p:sldId id="262" r:id="rId12"/>
    <p:sldId id="304" r:id="rId13"/>
    <p:sldId id="301" r:id="rId14"/>
    <p:sldId id="302" r:id="rId15"/>
    <p:sldId id="305" r:id="rId16"/>
    <p:sldId id="306" r:id="rId17"/>
    <p:sldId id="307" r:id="rId18"/>
    <p:sldId id="303" r:id="rId19"/>
    <p:sldId id="263" r:id="rId20"/>
    <p:sldId id="264" r:id="rId21"/>
    <p:sldId id="265" r:id="rId2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78" userDrawn="1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 pos="962" userDrawn="1">
          <p15:clr>
            <a:srgbClr val="747775"/>
          </p15:clr>
        </p15:guide>
        <p15:guide id="5" orient="horz" pos="2663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2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2838D9-A83F-41BB-999E-84F64E989CA2}">
  <a:tblStyle styleId="{F52838D9-A83F-41BB-999E-84F64E989C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658" y="96"/>
      </p:cViewPr>
      <p:guideLst>
        <p:guide pos="3878"/>
        <p:guide pos="397"/>
        <p:guide orient="horz" pos="3240"/>
        <p:guide orient="horz" pos="962"/>
        <p:guide orient="horz" pos="26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040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252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939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377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965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374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247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949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666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{F52838D9-A83F-41BB-999E-84F64E989CA2}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{F52838D9-A83F-41BB-999E-84F64E989CA2}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629700" y="807023"/>
            <a:ext cx="7584300" cy="151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Автоматизация обмена заказами между официантами и кухней в ресторане</a:t>
            </a:r>
            <a:endParaRPr sz="4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lang="ru-RU"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Архитектура проекта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25BFC8-0DA6-41A2-9070-42B3946AD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5"/>
          <a:stretch/>
        </p:blipFill>
        <p:spPr>
          <a:xfrm>
            <a:off x="630238" y="1311275"/>
            <a:ext cx="6568851" cy="3063169"/>
          </a:xfrm>
          <a:prstGeom prst="rect">
            <a:avLst/>
          </a:prstGeom>
        </p:spPr>
      </p:pic>
      <p:sp>
        <p:nvSpPr>
          <p:cNvPr id="8" name="Google Shape;562;p70">
            <a:extLst>
              <a:ext uri="{FF2B5EF4-FFF2-40B4-BE49-F238E27FC236}">
                <a16:creationId xmlns:a16="http://schemas.microsoft.com/office/drawing/2014/main" id="{5E383D18-2943-4007-A8F0-2247296E5700}"/>
              </a:ext>
            </a:extLst>
          </p:cNvPr>
          <p:cNvSpPr/>
          <p:nvPr/>
        </p:nvSpPr>
        <p:spPr>
          <a:xfrm>
            <a:off x="7304642" y="13112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ER-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схема</a:t>
            </a:r>
          </a:p>
        </p:txBody>
      </p:sp>
    </p:spTree>
    <p:extLst>
      <p:ext uri="{BB962C8B-B14F-4D97-AF65-F5344CB8AC3E}">
        <p14:creationId xmlns:p14="http://schemas.microsoft.com/office/powerpoint/2010/main" val="1433676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Прототипы и реализованные макеты форм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859A3D-4B02-47B0-8BEB-C50AFE9C2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1" b="1"/>
          <a:stretch/>
        </p:blipFill>
        <p:spPr>
          <a:xfrm>
            <a:off x="964066" y="1356360"/>
            <a:ext cx="7215868" cy="313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55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Прототипы и реализованные макеты форм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3CD077-88F3-4DBA-9718-1DDEB3248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092" y="1189704"/>
            <a:ext cx="4911816" cy="337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40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Как реализована отправка и вычитка сообщений?</a:t>
            </a:r>
            <a:endParaRPr sz="3000" dirty="0"/>
          </a:p>
        </p:txBody>
      </p:sp>
      <p:sp>
        <p:nvSpPr>
          <p:cNvPr id="8" name="Google Shape;597;p74">
            <a:extLst>
              <a:ext uri="{FF2B5EF4-FFF2-40B4-BE49-F238E27FC236}">
                <a16:creationId xmlns:a16="http://schemas.microsoft.com/office/drawing/2014/main" id="{907323A6-12E2-4BBC-9139-0CDDB9399EC5}"/>
              </a:ext>
            </a:extLst>
          </p:cNvPr>
          <p:cNvSpPr txBox="1">
            <a:spLocks/>
          </p:cNvSpPr>
          <p:nvPr/>
        </p:nvSpPr>
        <p:spPr>
          <a:xfrm>
            <a:off x="500550" y="1480318"/>
            <a:ext cx="78624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spcBef>
                <a:spcPts val="0"/>
              </a:spcBef>
              <a:buFont typeface="Roboto"/>
              <a:buAutoNum type="arabicPeriod"/>
            </a:pPr>
            <a:r>
              <a:rPr lang="ru-RU" dirty="0"/>
              <a:t>Настройки для подключения и работы с RMQ хранятся в справочнике настроек</a:t>
            </a:r>
          </a:p>
          <a:p>
            <a:pPr>
              <a:lnSpc>
                <a:spcPct val="115000"/>
              </a:lnSpc>
              <a:spcBef>
                <a:spcPts val="0"/>
              </a:spcBef>
              <a:buFont typeface="Roboto"/>
              <a:buAutoNum type="arabicPeriod"/>
            </a:pPr>
            <a:r>
              <a:rPr lang="ru-RU" dirty="0"/>
              <a:t>Отправка и вычитка сообщений универсальные для всех типов сообщений</a:t>
            </a:r>
          </a:p>
          <a:p>
            <a:pPr>
              <a:lnSpc>
                <a:spcPct val="115000"/>
              </a:lnSpc>
              <a:spcBef>
                <a:spcPts val="0"/>
              </a:spcBef>
              <a:buFont typeface="Roboto"/>
              <a:buAutoNum type="arabicPeriod"/>
            </a:pPr>
            <a:r>
              <a:rPr lang="ru-RU" dirty="0"/>
              <a:t>Маршрутизацию обработки сообщений можно реализовать в будущем на основе тела сообщений, сделав их под один шаблон формирования сообщения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52F1DEC-8628-440B-8906-889851911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412" y="2765582"/>
            <a:ext cx="3827176" cy="183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12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Как реализована отправка и вычитка сообщений?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077913-9825-4CCC-8CCB-1467882AC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8" y="1500608"/>
            <a:ext cx="6132167" cy="2726905"/>
          </a:xfrm>
          <a:prstGeom prst="rect">
            <a:avLst/>
          </a:prstGeom>
        </p:spPr>
      </p:pic>
      <p:sp>
        <p:nvSpPr>
          <p:cNvPr id="6" name="Google Shape;576;p71">
            <a:extLst>
              <a:ext uri="{FF2B5EF4-FFF2-40B4-BE49-F238E27FC236}">
                <a16:creationId xmlns:a16="http://schemas.microsoft.com/office/drawing/2014/main" id="{389854A7-FC53-44EC-BECC-85F6706E1BFF}"/>
              </a:ext>
            </a:extLst>
          </p:cNvPr>
          <p:cNvSpPr/>
          <p:nvPr/>
        </p:nvSpPr>
        <p:spPr>
          <a:xfrm>
            <a:off x="3419402" y="2880600"/>
            <a:ext cx="3222287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77;p71">
            <a:extLst>
              <a:ext uri="{FF2B5EF4-FFF2-40B4-BE49-F238E27FC236}">
                <a16:creationId xmlns:a16="http://schemas.microsoft.com/office/drawing/2014/main" id="{A5354C8E-0AA5-4F03-9075-1184AE509FCF}"/>
              </a:ext>
            </a:extLst>
          </p:cNvPr>
          <p:cNvSpPr/>
          <p:nvPr/>
        </p:nvSpPr>
        <p:spPr>
          <a:xfrm>
            <a:off x="4912067" y="1495734"/>
            <a:ext cx="4106894" cy="50983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TODO</a:t>
            </a:r>
            <a:r>
              <a:rPr lang="ru-RU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: сохранять и читать из безопасного хранилища 1С</a:t>
            </a:r>
            <a:endParaRPr sz="1800" dirty="0"/>
          </a:p>
        </p:txBody>
      </p:sp>
      <p:cxnSp>
        <p:nvCxnSpPr>
          <p:cNvPr id="9" name="Google Shape;578;p71">
            <a:extLst>
              <a:ext uri="{FF2B5EF4-FFF2-40B4-BE49-F238E27FC236}">
                <a16:creationId xmlns:a16="http://schemas.microsoft.com/office/drawing/2014/main" id="{5056B3DB-0171-40A5-A8BF-821C9C0324ED}"/>
              </a:ext>
            </a:extLst>
          </p:cNvPr>
          <p:cNvCxnSpPr>
            <a:cxnSpLocks/>
          </p:cNvCxnSpPr>
          <p:nvPr/>
        </p:nvCxnSpPr>
        <p:spPr>
          <a:xfrm rot="5400000">
            <a:off x="5963531" y="2065186"/>
            <a:ext cx="870162" cy="72758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05340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Как реализована отправка и вычитка сообщений?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759690-4DD6-48BC-898B-F29D534FC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8" y="1527175"/>
            <a:ext cx="5929747" cy="303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71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Тесты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374027-9A1A-4635-8FFD-9DB96265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80" y="1027470"/>
            <a:ext cx="6020921" cy="27400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4990AB-9404-46F5-8DC7-D1D1C52C4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051" y="1919272"/>
            <a:ext cx="6200391" cy="28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19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1060834961"/>
              </p:ext>
            </p:extLst>
          </p:nvPr>
        </p:nvGraphicFramePr>
        <p:xfrm>
          <a:off x="952500" y="1718400"/>
          <a:ext cx="7239000" cy="2336680"/>
        </p:xfrm>
        <a:graphic>
          <a:graphicData uri="http://schemas.openxmlformats.org/drawingml/2006/table">
            <a:tbl>
              <a:tblPr>
                <a:noFill/>
                <a:tableStyleId>{F52838D9-A83F-41BB-999E-84F64E989CA2}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Цель достигнута, задачи выполнены — система автоматизирует обмен заказами, ускоряя обслуживание.</a:t>
                      </a:r>
                      <a:endParaRPr sz="1600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Разработка в 1С прошла гладко, настройка </a:t>
                      </a:r>
                      <a:r>
                        <a:rPr lang="ru-RU" sz="1600" dirty="0" err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600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потребовала времени.</a:t>
                      </a:r>
                      <a:endParaRPr sz="1600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Время разработки: 8-10 часов.</a:t>
                      </a:r>
                      <a:endParaRPr sz="1600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/>
              <a:t>Защита проекта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/>
              <a:t>Тема: </a:t>
            </a:r>
            <a:r>
              <a:rPr lang="ru-RU" sz="2400" dirty="0"/>
              <a:t>Автоматизация обмена заказами между официантами и кухней в ресторане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3"/>
          <a:srcRect t="664" b="664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1874225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Максим</a:t>
            </a: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 Рубцов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250125"/>
            <a:ext cx="478732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latin typeface="Roboto Medium"/>
                <a:ea typeface="Roboto Medium"/>
                <a:cs typeface="Roboto Medium"/>
                <a:sym typeface="Roboto Medium"/>
              </a:rPr>
              <a:t>25 лет, разработчик 1С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0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000" dirty="0">
                <a:latin typeface="Roboto Medium"/>
                <a:ea typeface="Roboto Medium"/>
                <a:cs typeface="Roboto Medium"/>
                <a:sym typeface="Roboto Medium"/>
              </a:rPr>
              <a:t>4 года опыта работы на платформе 1С:Предприятие.</a:t>
            </a: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sz="10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latin typeface="Roboto Medium"/>
                <a:ea typeface="Roboto Medium"/>
                <a:cs typeface="Roboto Medium"/>
                <a:sym typeface="Roboto Medium"/>
              </a:rPr>
              <a:t>Контакты: @</a:t>
            </a:r>
            <a:r>
              <a:rPr lang="en-US" sz="1000" dirty="0" err="1">
                <a:latin typeface="Roboto Medium"/>
                <a:ea typeface="Roboto Medium"/>
                <a:cs typeface="Roboto Medium"/>
                <a:sym typeface="Roboto Medium"/>
              </a:rPr>
              <a:t>maxrubtsoff</a:t>
            </a:r>
            <a:endParaRPr lang="ru-RU"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4" y="1491302"/>
            <a:ext cx="6358971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4" y="2071492"/>
            <a:ext cx="6358971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4" y="3143289"/>
            <a:ext cx="6358971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4" y="3737838"/>
            <a:ext cx="6358971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cxnSpLocks/>
            <a:stCxn id="172" idx="1"/>
            <a:endCxn id="173" idx="1"/>
          </p:cNvCxnSpPr>
          <p:nvPr/>
        </p:nvCxnSpPr>
        <p:spPr>
          <a:xfrm rot="10800000" flipV="1">
            <a:off x="1138124" y="1679402"/>
            <a:ext cx="12700" cy="580190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cxnSpLocks/>
          </p:cNvCxnSpPr>
          <p:nvPr/>
        </p:nvCxnSpPr>
        <p:spPr>
          <a:xfrm rot="10800000" flipV="1">
            <a:off x="1125425" y="2259592"/>
            <a:ext cx="12700" cy="1071797"/>
          </a:xfrm>
          <a:prstGeom prst="bentConnector3">
            <a:avLst>
              <a:gd name="adj1" fmla="val 1718717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cxnSpLocks/>
            <a:stCxn id="174" idx="1"/>
            <a:endCxn id="175" idx="1"/>
          </p:cNvCxnSpPr>
          <p:nvPr/>
        </p:nvCxnSpPr>
        <p:spPr>
          <a:xfrm rot="10800000" flipV="1">
            <a:off x="1138124" y="3331388"/>
            <a:ext cx="12700" cy="594549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cxnSpLocks/>
            <a:stCxn id="175" idx="1"/>
            <a:endCxn id="180" idx="1"/>
          </p:cNvCxnSpPr>
          <p:nvPr/>
        </p:nvCxnSpPr>
        <p:spPr>
          <a:xfrm rot="10800000" flipH="1" flipV="1">
            <a:off x="1138124" y="3925938"/>
            <a:ext cx="12" cy="526650"/>
          </a:xfrm>
          <a:prstGeom prst="bentConnector3">
            <a:avLst>
              <a:gd name="adj1" fmla="val -19050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6" y="4264488"/>
            <a:ext cx="6358971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74;p38">
            <a:extLst>
              <a:ext uri="{FF2B5EF4-FFF2-40B4-BE49-F238E27FC236}">
                <a16:creationId xmlns:a16="http://schemas.microsoft.com/office/drawing/2014/main" id="{80A41D27-EDC6-4D93-AFD1-6EEA4019D315}"/>
              </a:ext>
            </a:extLst>
          </p:cNvPr>
          <p:cNvSpPr/>
          <p:nvPr/>
        </p:nvSpPr>
        <p:spPr>
          <a:xfrm>
            <a:off x="1131773" y="2611144"/>
            <a:ext cx="6365323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Архитектура, моделирование процессов и результаты работы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" name="Google Shape;178;p38">
            <a:extLst>
              <a:ext uri="{FF2B5EF4-FFF2-40B4-BE49-F238E27FC236}">
                <a16:creationId xmlns:a16="http://schemas.microsoft.com/office/drawing/2014/main" id="{F62729C4-65E0-47A5-8EFA-17ABC031891A}"/>
              </a:ext>
            </a:extLst>
          </p:cNvPr>
          <p:cNvCxnSpPr>
            <a:cxnSpLocks/>
            <a:stCxn id="173" idx="1"/>
            <a:endCxn id="15" idx="1"/>
          </p:cNvCxnSpPr>
          <p:nvPr/>
        </p:nvCxnSpPr>
        <p:spPr>
          <a:xfrm rot="10800000" flipV="1">
            <a:off x="1131774" y="2259592"/>
            <a:ext cx="6351" cy="539652"/>
          </a:xfrm>
          <a:prstGeom prst="bentConnector3">
            <a:avLst>
              <a:gd name="adj1" fmla="val 3442041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9"/>
          <p:cNvSpPr/>
          <p:nvPr/>
        </p:nvSpPr>
        <p:spPr>
          <a:xfrm>
            <a:off x="1039761" y="1076633"/>
            <a:ext cx="7064477" cy="121428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Автоматизировать обмен заказами клиентов и их статусами между базами 1С официантов и кухни с использованием брокера сообщений </a:t>
            </a:r>
            <a:r>
              <a:rPr lang="ru-RU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RabbitMQ</a:t>
            </a:r>
            <a:r>
              <a:rPr lang="ru-RU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для ускорения обслуживания в ресторане, минимизации ошибок и обеспечения прозрачного взаимодействия между подразделениями.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9" name="Google Shape;411;p59">
            <a:extLst>
              <a:ext uri="{FF2B5EF4-FFF2-40B4-BE49-F238E27FC236}">
                <a16:creationId xmlns:a16="http://schemas.microsoft.com/office/drawing/2014/main" id="{3C41B430-B310-43AA-BFB5-1B6BF8DA8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1738214"/>
              </p:ext>
            </p:extLst>
          </p:nvPr>
        </p:nvGraphicFramePr>
        <p:xfrm>
          <a:off x="865238" y="2571750"/>
          <a:ext cx="7239000" cy="2006296"/>
        </p:xfrm>
        <a:graphic>
          <a:graphicData uri="http://schemas.openxmlformats.org/drawingml/2006/table">
            <a:tbl>
              <a:tblPr>
                <a:noFill/>
                <a:tableStyleId>{F52838D9-A83F-41BB-999E-84F64E989CA2}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Описать процесс, спроектировать объекты метаданных и создать прототипы ключевых форм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lang="ru-RU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окружение: развернуть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2 информационные базы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lang="ru-RU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необходимый функционал для работы официантов и персонала кухни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lang="ru-RU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Интегрировать 1С и RMQ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Протестировать функционал: разработать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YU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тесты и тесты на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2954779367"/>
              </p:ext>
            </p:extLst>
          </p:nvPr>
        </p:nvGraphicFramePr>
        <p:xfrm>
          <a:off x="952500" y="1671633"/>
          <a:ext cx="7239000" cy="2215238"/>
        </p:xfrm>
        <a:graphic>
          <a:graphicData uri="http://schemas.openxmlformats.org/drawingml/2006/table">
            <a:tbl>
              <a:tblPr>
                <a:noFill/>
                <a:tableStyleId>{F52838D9-A83F-41BB-999E-84F64E989CA2}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1С:Предприятие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     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REST API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        Docker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AAEDEB5C-29FF-4685-B6E6-94BB07133B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470"/>
          <a:stretch/>
        </p:blipFill>
        <p:spPr bwMode="auto">
          <a:xfrm>
            <a:off x="1583928" y="2180096"/>
            <a:ext cx="274751" cy="277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38BFEFF-7236-4442-B06A-ECDF1316D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626" y="1750821"/>
            <a:ext cx="377712" cy="18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7A06D77-97B9-42E0-8C9A-8BF1245611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9626" y="2610829"/>
            <a:ext cx="363356" cy="3633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53B88F0-5EF4-4818-BA29-76CAC95B8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517" y="3077113"/>
            <a:ext cx="284162" cy="2841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 было?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101A66-6A34-468B-BF2D-2BA1A815D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20" y="1293578"/>
            <a:ext cx="4843432" cy="2182125"/>
          </a:xfrm>
          <a:prstGeom prst="rect">
            <a:avLst/>
          </a:prstGeom>
        </p:spPr>
      </p:pic>
      <p:sp>
        <p:nvSpPr>
          <p:cNvPr id="8" name="Google Shape;381;p55">
            <a:extLst>
              <a:ext uri="{FF2B5EF4-FFF2-40B4-BE49-F238E27FC236}">
                <a16:creationId xmlns:a16="http://schemas.microsoft.com/office/drawing/2014/main" id="{F964C89F-270D-4BEA-BF1A-59BC8768FEE4}"/>
              </a:ext>
            </a:extLst>
          </p:cNvPr>
          <p:cNvSpPr/>
          <p:nvPr/>
        </p:nvSpPr>
        <p:spPr>
          <a:xfrm>
            <a:off x="6156324" y="878673"/>
            <a:ext cx="2741870" cy="3346265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Официанты передают заказы на кухню вручную через бумажные записки или устно, что приводит к задержкам, ошибкам и трудностям в отслеживании статуса заказов. Работать сложно из-за частых недоразумений и необходимости постоянного уточнения.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318;p49">
            <a:extLst>
              <a:ext uri="{FF2B5EF4-FFF2-40B4-BE49-F238E27FC236}">
                <a16:creationId xmlns:a16="http://schemas.microsoft.com/office/drawing/2014/main" id="{503E7A0B-1AC9-4AA8-AA7F-8EDDB0CC6B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3329" y="4121700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537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 стало?</a:t>
            </a:r>
            <a:endParaRPr sz="3000" dirty="0"/>
          </a:p>
        </p:txBody>
      </p:sp>
      <p:sp>
        <p:nvSpPr>
          <p:cNvPr id="8" name="Google Shape;381;p55">
            <a:extLst>
              <a:ext uri="{FF2B5EF4-FFF2-40B4-BE49-F238E27FC236}">
                <a16:creationId xmlns:a16="http://schemas.microsoft.com/office/drawing/2014/main" id="{F964C89F-270D-4BEA-BF1A-59BC8768FEE4}"/>
              </a:ext>
            </a:extLst>
          </p:cNvPr>
          <p:cNvSpPr/>
          <p:nvPr/>
        </p:nvSpPr>
        <p:spPr>
          <a:xfrm>
            <a:off x="6156325" y="1115925"/>
            <a:ext cx="2736952" cy="2847512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Заказы мгновенно передаются на кухню через 1С и </a:t>
            </a:r>
            <a:r>
              <a:rPr lang="ru-RU" dirty="0" err="1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RabbitMQ</a:t>
            </a:r>
            <a:r>
              <a:rPr lang="ru-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а официанты сразу видят статус готовности. Автоматизация устранила ошибки и ускорила обслуживание. Работать стало проще и эффективнее.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CEBBD2-1D35-49A4-8E8F-262B42554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11" y="1115925"/>
            <a:ext cx="5525205" cy="2847512"/>
          </a:xfrm>
          <a:prstGeom prst="rect">
            <a:avLst/>
          </a:prstGeom>
        </p:spPr>
      </p:pic>
      <p:pic>
        <p:nvPicPr>
          <p:cNvPr id="9" name="Google Shape;319;p49">
            <a:extLst>
              <a:ext uri="{FF2B5EF4-FFF2-40B4-BE49-F238E27FC236}">
                <a16:creationId xmlns:a16="http://schemas.microsoft.com/office/drawing/2014/main" id="{65CBA625-CC70-4F9E-A810-94172199B6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246" y="4099952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874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Архитектура проекта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19DA3E-3DE4-461E-A553-F84B9E92A5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" t="923" r="613" b="1557"/>
          <a:stretch/>
        </p:blipFill>
        <p:spPr>
          <a:xfrm>
            <a:off x="662370" y="1315648"/>
            <a:ext cx="6076273" cy="3411794"/>
          </a:xfrm>
          <a:prstGeom prst="rect">
            <a:avLst/>
          </a:prstGeom>
        </p:spPr>
      </p:pic>
      <p:sp>
        <p:nvSpPr>
          <p:cNvPr id="9" name="Google Shape;562;p70">
            <a:extLst>
              <a:ext uri="{FF2B5EF4-FFF2-40B4-BE49-F238E27FC236}">
                <a16:creationId xmlns:a16="http://schemas.microsoft.com/office/drawing/2014/main" id="{F86FCADE-ABB5-4E38-9BA0-D1305BFAC45C}"/>
              </a:ext>
            </a:extLst>
          </p:cNvPr>
          <p:cNvSpPr/>
          <p:nvPr/>
        </p:nvSpPr>
        <p:spPr>
          <a:xfrm>
            <a:off x="7199088" y="22485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Главное звено -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RabbitMQ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Google Shape;286;p49">
            <a:extLst>
              <a:ext uri="{FF2B5EF4-FFF2-40B4-BE49-F238E27FC236}">
                <a16:creationId xmlns:a16="http://schemas.microsoft.com/office/drawing/2014/main" id="{1418A433-5279-49A4-8AB6-133397912B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129" y="2600942"/>
            <a:ext cx="588118" cy="5881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62;p70">
            <a:extLst>
              <a:ext uri="{FF2B5EF4-FFF2-40B4-BE49-F238E27FC236}">
                <a16:creationId xmlns:a16="http://schemas.microsoft.com/office/drawing/2014/main" id="{9028410C-BE44-42BA-9DD1-E9A52BB7B4A2}"/>
              </a:ext>
            </a:extLst>
          </p:cNvPr>
          <p:cNvSpPr/>
          <p:nvPr/>
        </p:nvSpPr>
        <p:spPr>
          <a:xfrm>
            <a:off x="7199088" y="1315648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C4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410</Words>
  <Application>Microsoft Office PowerPoint</Application>
  <PresentationFormat>Экран (16:9)</PresentationFormat>
  <Paragraphs>73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Arial</vt:lpstr>
      <vt:lpstr>Courier New</vt:lpstr>
      <vt:lpstr>Roboto Medium</vt:lpstr>
      <vt:lpstr>Roboto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Автоматизация обмена заказами между официантами и кухней в ресторане   </vt:lpstr>
      <vt:lpstr>План защиты</vt:lpstr>
      <vt:lpstr>Презентация PowerPoint</vt:lpstr>
      <vt:lpstr>Какие технологии использовались </vt:lpstr>
      <vt:lpstr>Как было?</vt:lpstr>
      <vt:lpstr>Как стало?</vt:lpstr>
      <vt:lpstr>Архитектура проекта</vt:lpstr>
      <vt:lpstr>Архитектура проекта</vt:lpstr>
      <vt:lpstr>Прототипы и реализованные макеты форм</vt:lpstr>
      <vt:lpstr>Прототипы и реализованные макеты форм</vt:lpstr>
      <vt:lpstr>Как реализована отправка и вычитка сообщений?</vt:lpstr>
      <vt:lpstr>Как реализована отправка и вычитка сообщений?</vt:lpstr>
      <vt:lpstr>Как реализована отправка и вычитка сообщений?</vt:lpstr>
      <vt:lpstr>Тесты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Максим Рубцов</dc:creator>
  <cp:lastModifiedBy>Максим Рубцов</cp:lastModifiedBy>
  <cp:revision>12</cp:revision>
  <dcterms:modified xsi:type="dcterms:W3CDTF">2025-05-22T16:36:15Z</dcterms:modified>
</cp:coreProperties>
</file>